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885BBAD-9217-4067-BA70-C7EE294F0F71}" v="34" dt="2024-08-17T22:27:15.36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660"/>
  </p:normalViewPr>
  <p:slideViewPr>
    <p:cSldViewPr snapToGrid="0">
      <p:cViewPr varScale="1">
        <p:scale>
          <a:sx n="65" d="100"/>
          <a:sy n="65" d="100"/>
        </p:scale>
        <p:origin x="93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C8D325-DE7B-4753-5645-37AD5D1FD9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0261B11-721A-108A-2DEE-2E9ED8E79F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2133483-6C68-4CB0-F613-23D941E18A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E45B3-8F20-4161-8C16-A0DE2759DD28}" type="datetimeFigureOut">
              <a:rPr lang="pt-BR" smtClean="0"/>
              <a:t>20/08/2024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DED3A6E-C7AB-45AB-8DBE-B77034301B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0C03540-55EC-8378-1949-9B48E6FCA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C84228-EECB-4FD0-8AA9-BF931BB5BD4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841367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4E5D63-97D6-FB47-7D8F-24154ED613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1F1F3D6B-A283-471A-579E-6311FFD9FC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E5C164E-C489-8B8A-7B8F-C921D13921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E45B3-8F20-4161-8C16-A0DE2759DD28}" type="datetimeFigureOut">
              <a:rPr lang="pt-BR" smtClean="0"/>
              <a:t>20/08/2024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DE97290-4FEC-6E9A-EA4D-6EC4CDE37E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F119C63-D343-3565-6613-BBC9FCF96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C84228-EECB-4FD0-8AA9-BF931BB5BD4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324966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E176435C-6EFB-650A-4E8A-6D1392927CE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4DDDF462-1097-B127-86F6-6137C62743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CBB87B3-FD88-7042-85EF-3A4842BA6B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E45B3-8F20-4161-8C16-A0DE2759DD28}" type="datetimeFigureOut">
              <a:rPr lang="pt-BR" smtClean="0"/>
              <a:t>20/08/2024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FC2F040-8963-474C-56A1-0F84033302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C4D045E-837B-583F-6CBF-7FB8627A0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C84228-EECB-4FD0-8AA9-BF931BB5BD4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178141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1884137-14B6-4FCA-DD89-C6172F5098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A899E4C-34F9-2B95-EDBC-CBF2182655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0CCEAB5-A9C5-1612-4505-742D409D56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E45B3-8F20-4161-8C16-A0DE2759DD28}" type="datetimeFigureOut">
              <a:rPr lang="pt-BR" smtClean="0"/>
              <a:t>20/08/2024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E924D82-1C94-5986-65D3-E8C23345D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542BDAD-3F8B-4D48-DEA8-951C7341C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C84228-EECB-4FD0-8AA9-BF931BB5BD4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654493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034A32-B1CB-6E40-0F8E-46BAC2F81A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B964FC3-6AF8-B918-5BE4-C1DA9D4B57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7FEAD75-7C75-7253-CB0B-DA6F4CBD39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E45B3-8F20-4161-8C16-A0DE2759DD28}" type="datetimeFigureOut">
              <a:rPr lang="pt-BR" smtClean="0"/>
              <a:t>20/08/2024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22C3629-7007-52D2-1E5A-070D35D706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760DC72-9343-07CD-456A-131F07AB28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C84228-EECB-4FD0-8AA9-BF931BB5BD4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677951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569116-1B23-D034-6723-F2427C316A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0AE05C7-52F4-5DA2-D3CB-E3852498F1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AD77D3AE-7EAA-924C-E0E7-F98ACBC927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70BFF27B-B717-E867-3472-4D957AE411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E45B3-8F20-4161-8C16-A0DE2759DD28}" type="datetimeFigureOut">
              <a:rPr lang="pt-BR" smtClean="0"/>
              <a:t>20/08/2024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7AB286E-1361-D647-C025-610CCD33D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4B1B124-2718-8CD7-CB2F-8A93FFAA3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C84228-EECB-4FD0-8AA9-BF931BB5BD4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760662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098E9C-4FB9-81FE-B5B4-48E1E32E04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E283452-73FF-2F5A-3260-0A9327F9AA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775E98A7-B1DD-803E-334F-6A50B5868C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BF82FF5F-1DB1-CF5C-9391-888D3A43E3B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BFAC99CE-4FAA-A34F-D4B4-51E230C6B75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661A1F9A-707E-F88B-A4B9-E1175DD38D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E45B3-8F20-4161-8C16-A0DE2759DD28}" type="datetimeFigureOut">
              <a:rPr lang="pt-BR" smtClean="0"/>
              <a:t>20/08/2024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F9076252-38BF-8128-771A-2F917AE697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8427D7B5-0D4C-D33B-3F9A-D3F86F928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C84228-EECB-4FD0-8AA9-BF931BB5BD4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112592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148017-5A2E-F2D1-E6A2-A00BFF2DB5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6A2FE750-F114-E521-1568-0F40F62161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E45B3-8F20-4161-8C16-A0DE2759DD28}" type="datetimeFigureOut">
              <a:rPr lang="pt-BR" smtClean="0"/>
              <a:t>20/08/2024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4CF02821-7ABA-685C-2272-601411176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91060F1-295A-5B71-D7D6-08D71AFCC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C84228-EECB-4FD0-8AA9-BF931BB5BD4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469427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39351252-EEDA-1C90-B3BD-2288ADBA47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E45B3-8F20-4161-8C16-A0DE2759DD28}" type="datetimeFigureOut">
              <a:rPr lang="pt-BR" smtClean="0"/>
              <a:t>20/08/2024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09AD3297-32A7-DAC6-584F-83B1C68C9B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CEF45BB-D61E-D608-2EB8-9CD3C2D09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C84228-EECB-4FD0-8AA9-BF931BB5BD4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870454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71254A0-FCDF-21F7-8B27-4745058BA6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431C6E5-D8AF-27DC-2103-EDD7F0D0D2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BCB74A09-0D7D-9FDA-4FD5-930983476C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18A9DECD-9D1E-1A75-43A1-27AF023594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E45B3-8F20-4161-8C16-A0DE2759DD28}" type="datetimeFigureOut">
              <a:rPr lang="pt-BR" smtClean="0"/>
              <a:t>20/08/2024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71C8D76-7EA9-B029-A280-607EDDD0DB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F2F9709-9B9F-D1EB-1921-1A31A2F1E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C84228-EECB-4FD0-8AA9-BF931BB5BD4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700772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30436A-DB7B-DA08-17C8-C2CC23ECC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25224141-958E-B22E-BF22-74D81483ADC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FBB7339D-8F1D-0062-8BDC-34FC282F5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BE550A9-03A2-0671-552E-2F6E426D26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E45B3-8F20-4161-8C16-A0DE2759DD28}" type="datetimeFigureOut">
              <a:rPr lang="pt-BR" smtClean="0"/>
              <a:t>20/08/2024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624352B8-319D-41DD-A31D-2AB0866F93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F4FDF949-A1F5-581E-8785-6C4059723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C84228-EECB-4FD0-8AA9-BF931BB5BD4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740645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E1D966F8-C496-8188-EF07-46A5498F55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F4891B0-7CBC-0971-041F-C20A83D164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C13AB52-2660-D600-1A7D-22F15D7AB46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4E45B3-8F20-4161-8C16-A0DE2759DD28}" type="datetimeFigureOut">
              <a:rPr lang="pt-BR" smtClean="0"/>
              <a:t>20/08/2024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AB6C21C-4045-3EA3-5400-90292368F8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93D62C7-9166-B577-25E2-493EE15E4B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7C84228-EECB-4FD0-8AA9-BF931BB5BD4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174142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Imagem 3" descr="Desenho de uma flor&#10;&#10;Descrição gerada automaticamente com confiança baixa">
            <a:extLst>
              <a:ext uri="{FF2B5EF4-FFF2-40B4-BE49-F238E27FC236}">
                <a16:creationId xmlns:a16="http://schemas.microsoft.com/office/drawing/2014/main" id="{5AE188DE-1E3E-D346-128E-C199EEF50E1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1981" b="1204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999DD965-189B-2937-C1B2-7832BD83CB96}"/>
              </a:ext>
            </a:extLst>
          </p:cNvPr>
          <p:cNvSpPr/>
          <p:nvPr/>
        </p:nvSpPr>
        <p:spPr>
          <a:xfrm>
            <a:off x="1192161" y="2580968"/>
            <a:ext cx="9807678" cy="126836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5400" i="1" dirty="0"/>
              <a:t>Virologia Médica 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4CF674E5-1773-72DE-2A79-51CC3FF0DC2A}"/>
              </a:ext>
            </a:extLst>
          </p:cNvPr>
          <p:cNvSpPr/>
          <p:nvPr/>
        </p:nvSpPr>
        <p:spPr>
          <a:xfrm>
            <a:off x="6974291" y="2256504"/>
            <a:ext cx="4026310" cy="324464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i="1" dirty="0"/>
              <a:t>Prof. Pedro Fontenelle</a:t>
            </a:r>
          </a:p>
        </p:txBody>
      </p:sp>
    </p:spTree>
    <p:extLst>
      <p:ext uri="{BB962C8B-B14F-4D97-AF65-F5344CB8AC3E}">
        <p14:creationId xmlns:p14="http://schemas.microsoft.com/office/powerpoint/2010/main" val="9805129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64F5AC43-D229-FEBF-90D2-64A2B679F897}"/>
              </a:ext>
            </a:extLst>
          </p:cNvPr>
          <p:cNvSpPr/>
          <p:nvPr/>
        </p:nvSpPr>
        <p:spPr>
          <a:xfrm>
            <a:off x="0" y="0"/>
            <a:ext cx="12192000" cy="36635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D7A3B1EB-B6DE-7679-F770-5A03E1923E70}"/>
              </a:ext>
            </a:extLst>
          </p:cNvPr>
          <p:cNvSpPr txBox="1"/>
          <p:nvPr/>
        </p:nvSpPr>
        <p:spPr>
          <a:xfrm>
            <a:off x="147484" y="1074960"/>
            <a:ext cx="6105832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b="1" dirty="0">
                <a:solidFill>
                  <a:srgbClr val="FF0000"/>
                </a:solidFill>
              </a:rPr>
              <a:t>Vírus complexos</a:t>
            </a:r>
          </a:p>
          <a:p>
            <a:pPr algn="ctr"/>
            <a:endParaRPr lang="pt-BR" b="1" dirty="0">
              <a:solidFill>
                <a:srgbClr val="FF0000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pt-BR" dirty="0"/>
              <a:t>Alguns vírus, particularmente os vírus bacterianos, têm estruturas complicadas e são chamados de vírus complexos. 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endParaRPr lang="pt-BR" dirty="0"/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pt-BR" dirty="0"/>
              <a:t>Um bacteriófago é um exemplo de um vírus complexo. 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endParaRPr lang="pt-BR" dirty="0"/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pt-BR" dirty="0"/>
              <a:t>Alguns bacteriófagos possuem capsídeos com estruturas adicionais aderidas. 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endParaRPr lang="pt-BR" dirty="0"/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pt-BR" dirty="0"/>
              <a:t>Nesta figura, observe que o capsídeo (cabeça) é  poliédrico e a bainha da cauda é helicoidal. A cabeça contém o  genoma viral. 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endParaRPr lang="pt-BR" dirty="0"/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pt-BR" dirty="0"/>
              <a:t>Outro exemplo de vírus complexo são  os </a:t>
            </a:r>
            <a:r>
              <a:rPr lang="pt-BR" dirty="0" err="1"/>
              <a:t>poxvírus</a:t>
            </a:r>
            <a:r>
              <a:rPr lang="pt-BR" dirty="0"/>
              <a:t>, que não têm capsídeos claramente definidos, mas  apresentam vários envoltórios em torno do ácido nucleico viral.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B2CBA418-E3F1-E71E-DB63-6514FC6A6F07}"/>
              </a:ext>
            </a:extLst>
          </p:cNvPr>
          <p:cNvSpPr txBox="1"/>
          <p:nvPr/>
        </p:nvSpPr>
        <p:spPr>
          <a:xfrm>
            <a:off x="0" y="427728"/>
            <a:ext cx="610583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dirty="0">
                <a:highlight>
                  <a:srgbClr val="FFFF00"/>
                </a:highlight>
              </a:rPr>
              <a:t>MORFOLOGIA GERAL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36381546-BCAF-0B4D-6792-8A9F231C4E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007" t="19770" r="48711" b="17188"/>
          <a:stretch/>
        </p:blipFill>
        <p:spPr>
          <a:xfrm>
            <a:off x="6400799" y="1356003"/>
            <a:ext cx="5447592" cy="4793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6625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64F5AC43-D229-FEBF-90D2-64A2B679F897}"/>
              </a:ext>
            </a:extLst>
          </p:cNvPr>
          <p:cNvSpPr/>
          <p:nvPr/>
        </p:nvSpPr>
        <p:spPr>
          <a:xfrm>
            <a:off x="0" y="0"/>
            <a:ext cx="12192000" cy="36635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85C3C359-CE87-C4A0-FDA9-2908C6F77E99}"/>
              </a:ext>
            </a:extLst>
          </p:cNvPr>
          <p:cNvSpPr txBox="1"/>
          <p:nvPr/>
        </p:nvSpPr>
        <p:spPr>
          <a:xfrm>
            <a:off x="-9832" y="613358"/>
            <a:ext cx="61058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dirty="0">
                <a:highlight>
                  <a:srgbClr val="FFFF00"/>
                </a:highlight>
              </a:rPr>
              <a:t>ISOLAMENTO, CULTIVO E IDENTIFICAÇÃO DE VÍRUS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9A9C1E20-1F9B-E3A6-948C-781B5934181F}"/>
              </a:ext>
            </a:extLst>
          </p:cNvPr>
          <p:cNvSpPr txBox="1"/>
          <p:nvPr/>
        </p:nvSpPr>
        <p:spPr>
          <a:xfrm>
            <a:off x="162102" y="1384848"/>
            <a:ext cx="5117691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pt-BR" dirty="0"/>
              <a:t>O fato de os vírus não conseguirem se multiplicar fora de uma célula viva hospedeira </a:t>
            </a:r>
            <a:r>
              <a:rPr lang="pt-BR" dirty="0">
                <a:highlight>
                  <a:srgbClr val="00FF00"/>
                </a:highlight>
              </a:rPr>
              <a:t>dificulta a sua detecção, quantificação e identificação. 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endParaRPr lang="pt-BR" dirty="0"/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pt-BR" dirty="0"/>
              <a:t>Os vírus não se multiplicam em meios de cultura quimicamente sintéticos, devendo estar </a:t>
            </a:r>
            <a:r>
              <a:rPr lang="pt-BR" dirty="0">
                <a:highlight>
                  <a:srgbClr val="00FF00"/>
                </a:highlight>
              </a:rPr>
              <a:t>obrigatoriamente associados a células vivas</a:t>
            </a:r>
            <a:r>
              <a:rPr lang="pt-BR" dirty="0"/>
              <a:t>. </a:t>
            </a:r>
          </a:p>
          <a:p>
            <a:pPr algn="just"/>
            <a:endParaRPr lang="pt-BR" dirty="0"/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pt-BR" dirty="0"/>
              <a:t>No entanto, os vírus cujos hospedeiros são as células bacterianas (</a:t>
            </a:r>
            <a:r>
              <a:rPr lang="pt-BR" dirty="0">
                <a:highlight>
                  <a:srgbClr val="00FFFF"/>
                </a:highlight>
              </a:rPr>
              <a:t>bacteriófagos</a:t>
            </a:r>
            <a:r>
              <a:rPr lang="pt-BR" dirty="0"/>
              <a:t>) multiplicam-se facilmente em culturas bacterianas. 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endParaRPr lang="pt-BR" dirty="0"/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pt-BR" dirty="0"/>
              <a:t>Essa é uma razão pela qual a maior parte do nosso conhecimento sobre a multiplicação viral provém do estudo dos bacteriófagos.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7FC21347-71F5-2DAB-29FC-E798A14A45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951" t="25150" r="47863" b="17834"/>
          <a:stretch/>
        </p:blipFill>
        <p:spPr>
          <a:xfrm>
            <a:off x="5279793" y="1089880"/>
            <a:ext cx="6518916" cy="4838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2413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64F5AC43-D229-FEBF-90D2-64A2B679F897}"/>
              </a:ext>
            </a:extLst>
          </p:cNvPr>
          <p:cNvSpPr/>
          <p:nvPr/>
        </p:nvSpPr>
        <p:spPr>
          <a:xfrm>
            <a:off x="0" y="0"/>
            <a:ext cx="12192000" cy="36635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78AFAE52-0A94-0B5B-27D1-B1BFA389FEA3}"/>
              </a:ext>
            </a:extLst>
          </p:cNvPr>
          <p:cNvSpPr txBox="1"/>
          <p:nvPr/>
        </p:nvSpPr>
        <p:spPr>
          <a:xfrm>
            <a:off x="-9832" y="633869"/>
            <a:ext cx="610583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dirty="0">
                <a:highlight>
                  <a:srgbClr val="FFFF00"/>
                </a:highlight>
              </a:rPr>
              <a:t>MULTIPLICAÇÃO DE BACTERIÓFAGOS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2F6B36B4-F7CD-79CA-0F43-819ECB739E6A}"/>
              </a:ext>
            </a:extLst>
          </p:cNvPr>
          <p:cNvSpPr txBox="1"/>
          <p:nvPr/>
        </p:nvSpPr>
        <p:spPr>
          <a:xfrm>
            <a:off x="301727" y="1183504"/>
            <a:ext cx="1158854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dirty="0"/>
              <a:t>Embora a maneira pela qual um vírus penetra e é liberado da célula hospedeira possa variar, o mecanismo básico de multiplicação viral é similar para todos os vírus. Os bacteriófagos podem multiplicar-se por dois mecanismos alternativos: o ciclo lítico e  o ciclo lisogênico. </a:t>
            </a:r>
          </a:p>
          <a:p>
            <a:pPr algn="just"/>
            <a:endParaRPr lang="pt-BR" dirty="0"/>
          </a:p>
          <a:p>
            <a:pPr algn="ctr"/>
            <a:r>
              <a:rPr lang="pt-BR" dirty="0">
                <a:highlight>
                  <a:srgbClr val="00FF00"/>
                </a:highlight>
              </a:rPr>
              <a:t>O </a:t>
            </a:r>
            <a:r>
              <a:rPr lang="pt-BR" b="1" dirty="0">
                <a:highlight>
                  <a:srgbClr val="00FF00"/>
                </a:highlight>
              </a:rPr>
              <a:t>ciclo lítico </a:t>
            </a:r>
            <a:r>
              <a:rPr lang="pt-BR" dirty="0">
                <a:highlight>
                  <a:srgbClr val="00FF00"/>
                </a:highlight>
              </a:rPr>
              <a:t>termina com a lise e morte da  célula hospedeira, ao passo que no </a:t>
            </a:r>
            <a:r>
              <a:rPr lang="pt-BR" b="1" dirty="0">
                <a:highlight>
                  <a:srgbClr val="00FF00"/>
                </a:highlight>
              </a:rPr>
              <a:t>ciclo lisogênico </a:t>
            </a:r>
            <a:r>
              <a:rPr lang="pt-BR" dirty="0">
                <a:highlight>
                  <a:srgbClr val="00FF00"/>
                </a:highlight>
              </a:rPr>
              <a:t>a célula hospedeira permanece viva.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A3AF6F5C-1731-2A18-C01C-60A21FC47B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3087355"/>
            <a:ext cx="5262168" cy="3613355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EB3D34A6-FA5A-E3D1-160B-8BA18B516F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727" y="3087355"/>
            <a:ext cx="3152775" cy="342900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53863E5A-0CB0-FEB8-163E-71E87AB2C5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8334" y="3260125"/>
            <a:ext cx="1380916" cy="1501903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AE4A5F4E-52AD-19E2-CB4C-13064E5D95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0794" y="4801855"/>
            <a:ext cx="1380916" cy="1501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002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64F5AC43-D229-FEBF-90D2-64A2B679F897}"/>
              </a:ext>
            </a:extLst>
          </p:cNvPr>
          <p:cNvSpPr/>
          <p:nvPr/>
        </p:nvSpPr>
        <p:spPr>
          <a:xfrm>
            <a:off x="0" y="0"/>
            <a:ext cx="12192000" cy="36635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2AA7D7B-4803-35B6-4A26-52C5450D59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715" t="17403" r="22339" b="6430"/>
          <a:stretch/>
        </p:blipFill>
        <p:spPr>
          <a:xfrm>
            <a:off x="5663378" y="469593"/>
            <a:ext cx="5855109" cy="62767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74FCFC4B-0E4B-764B-FE7F-E7FD48E16F53}"/>
              </a:ext>
            </a:extLst>
          </p:cNvPr>
          <p:cNvSpPr txBox="1"/>
          <p:nvPr/>
        </p:nvSpPr>
        <p:spPr>
          <a:xfrm>
            <a:off x="673513" y="1231599"/>
            <a:ext cx="4262285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1) </a:t>
            </a:r>
            <a:r>
              <a:rPr lang="pt-BR" b="1" dirty="0">
                <a:solidFill>
                  <a:srgbClr val="FF0000"/>
                </a:solidFill>
              </a:rPr>
              <a:t>Adsorção</a:t>
            </a:r>
            <a:r>
              <a:rPr lang="pt-BR" dirty="0"/>
              <a:t>: o fago adere-se à célula hospedeira. </a:t>
            </a:r>
          </a:p>
          <a:p>
            <a:endParaRPr lang="pt-BR" dirty="0"/>
          </a:p>
          <a:p>
            <a:endParaRPr lang="pt-BR" dirty="0"/>
          </a:p>
          <a:p>
            <a:r>
              <a:rPr lang="pt-BR" dirty="0"/>
              <a:t>2) </a:t>
            </a:r>
            <a:r>
              <a:rPr lang="pt-BR" b="1" dirty="0">
                <a:solidFill>
                  <a:srgbClr val="FF0000"/>
                </a:solidFill>
              </a:rPr>
              <a:t>Penetração</a:t>
            </a:r>
            <a:r>
              <a:rPr lang="pt-BR" dirty="0"/>
              <a:t>: o fago penetra na célula hospedeira e injeta o seu DNA. </a:t>
            </a:r>
          </a:p>
          <a:p>
            <a:endParaRPr lang="pt-BR" dirty="0"/>
          </a:p>
          <a:p>
            <a:endParaRPr lang="pt-BR" dirty="0"/>
          </a:p>
          <a:p>
            <a:r>
              <a:rPr lang="pt-BR" dirty="0"/>
              <a:t>3) </a:t>
            </a:r>
            <a:r>
              <a:rPr lang="pt-BR" b="1" dirty="0">
                <a:solidFill>
                  <a:srgbClr val="FF0000"/>
                </a:solidFill>
              </a:rPr>
              <a:t>Biossíntese</a:t>
            </a:r>
            <a:r>
              <a:rPr lang="pt-BR" dirty="0"/>
              <a:t>: o DNA do fago direciona a síntese de componentes virais pela célula hospedeira. </a:t>
            </a:r>
          </a:p>
          <a:p>
            <a:endParaRPr lang="pt-BR" dirty="0"/>
          </a:p>
          <a:p>
            <a:endParaRPr lang="pt-BR" dirty="0"/>
          </a:p>
          <a:p>
            <a:r>
              <a:rPr lang="pt-BR" dirty="0"/>
              <a:t>4) </a:t>
            </a:r>
            <a:r>
              <a:rPr lang="pt-BR" b="1" dirty="0">
                <a:solidFill>
                  <a:srgbClr val="FF0000"/>
                </a:solidFill>
              </a:rPr>
              <a:t>Maturação</a:t>
            </a:r>
            <a:r>
              <a:rPr lang="pt-BR" dirty="0"/>
              <a:t>: os componentes virais são organizados, formando vírions. </a:t>
            </a:r>
          </a:p>
          <a:p>
            <a:endParaRPr lang="pt-BR" dirty="0"/>
          </a:p>
          <a:p>
            <a:endParaRPr lang="pt-BR" dirty="0"/>
          </a:p>
          <a:p>
            <a:r>
              <a:rPr lang="pt-BR" dirty="0"/>
              <a:t>5) </a:t>
            </a:r>
            <a:r>
              <a:rPr lang="pt-BR" b="1" dirty="0">
                <a:solidFill>
                  <a:srgbClr val="FF0000"/>
                </a:solidFill>
              </a:rPr>
              <a:t>Liberação</a:t>
            </a:r>
            <a:r>
              <a:rPr lang="pt-BR" dirty="0"/>
              <a:t>: a célula hospedeira sofre lise, e novos vírions são liberados.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BCF12F0D-4038-5CE1-D4CB-CA77ACC8166A}"/>
              </a:ext>
            </a:extLst>
          </p:cNvPr>
          <p:cNvSpPr txBox="1"/>
          <p:nvPr/>
        </p:nvSpPr>
        <p:spPr>
          <a:xfrm>
            <a:off x="235975" y="568145"/>
            <a:ext cx="610583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dirty="0">
                <a:highlight>
                  <a:srgbClr val="FFFF00"/>
                </a:highlight>
              </a:rPr>
              <a:t>O CICLO LÍTICO DE UM BATERIÓFAGO</a:t>
            </a:r>
          </a:p>
        </p:txBody>
      </p:sp>
    </p:spTree>
    <p:extLst>
      <p:ext uri="{BB962C8B-B14F-4D97-AF65-F5344CB8AC3E}">
        <p14:creationId xmlns:p14="http://schemas.microsoft.com/office/powerpoint/2010/main" val="38903743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64F5AC43-D229-FEBF-90D2-64A2B679F897}"/>
              </a:ext>
            </a:extLst>
          </p:cNvPr>
          <p:cNvSpPr/>
          <p:nvPr/>
        </p:nvSpPr>
        <p:spPr>
          <a:xfrm>
            <a:off x="0" y="0"/>
            <a:ext cx="12192000" cy="36635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7341299-29C7-DDD1-94E9-03BCB74931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556" t="16758" r="5403" b="9012"/>
          <a:stretch/>
        </p:blipFill>
        <p:spPr>
          <a:xfrm>
            <a:off x="911941" y="1165123"/>
            <a:ext cx="10368117" cy="5088194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B425E2B7-6C17-A9D9-A4B9-96235E84142A}"/>
              </a:ext>
            </a:extLst>
          </p:cNvPr>
          <p:cNvSpPr txBox="1"/>
          <p:nvPr/>
        </p:nvSpPr>
        <p:spPr>
          <a:xfrm>
            <a:off x="103239" y="527533"/>
            <a:ext cx="610583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dirty="0">
                <a:highlight>
                  <a:srgbClr val="FFFF00"/>
                </a:highlight>
              </a:rPr>
              <a:t>O CICLO LISOGÊNICO DO BACTERIÓFAGO</a:t>
            </a:r>
          </a:p>
        </p:txBody>
      </p:sp>
    </p:spTree>
    <p:extLst>
      <p:ext uri="{BB962C8B-B14F-4D97-AF65-F5344CB8AC3E}">
        <p14:creationId xmlns:p14="http://schemas.microsoft.com/office/powerpoint/2010/main" val="28782208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9A724DBA-D2D9-471E-8ED7-2015DDD950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D00FBFDD-40DA-A330-88D0-02BF7FC7890A}"/>
              </a:ext>
            </a:extLst>
          </p:cNvPr>
          <p:cNvSpPr txBox="1"/>
          <p:nvPr/>
        </p:nvSpPr>
        <p:spPr>
          <a:xfrm>
            <a:off x="7239014" y="525982"/>
            <a:ext cx="4282983" cy="120036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Características</a:t>
            </a:r>
            <a:r>
              <a:rPr 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6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gerais</a:t>
            </a:r>
            <a:r>
              <a:rPr 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dos </a:t>
            </a:r>
            <a:r>
              <a:rPr lang="en-US" sz="36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vírus</a:t>
            </a:r>
            <a:endParaRPr lang="en-US" sz="36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8980754-6F4B-43C9-B9BE-127B6BED6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46413" y="215201"/>
            <a:ext cx="740664" cy="118334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18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0234" y="354959"/>
            <a:ext cx="6184973" cy="5915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Imagem 9" descr="Interface gráfica do usuário, Texto&#10;&#10;Descrição gerada automaticamente">
            <a:extLst>
              <a:ext uri="{FF2B5EF4-FFF2-40B4-BE49-F238E27FC236}">
                <a16:creationId xmlns:a16="http://schemas.microsoft.com/office/drawing/2014/main" id="{0E535C16-6152-AE0F-0C02-26C7DB0B4F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266" t="27516" r="22339" b="22352"/>
          <a:stretch/>
        </p:blipFill>
        <p:spPr>
          <a:xfrm>
            <a:off x="726212" y="850871"/>
            <a:ext cx="5374241" cy="5155622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169CC832-2974-4E8D-90ED-3E2941BA7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277786" y="1944913"/>
            <a:ext cx="40233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2A3F6B8-8327-4AC4-8277-FCC8FA2EC8AD}"/>
              </a:ext>
            </a:extLst>
          </p:cNvPr>
          <p:cNvSpPr txBox="1"/>
          <p:nvPr/>
        </p:nvSpPr>
        <p:spPr>
          <a:xfrm>
            <a:off x="6150953" y="2252325"/>
            <a:ext cx="6026793" cy="35119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25000" lnSpcReduction="20000"/>
          </a:bodyPr>
          <a:lstStyle/>
          <a:p>
            <a:pPr indent="-228600">
              <a:lnSpc>
                <a:spcPct val="17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500" dirty="0"/>
          </a:p>
          <a:p>
            <a:pPr marL="285750" indent="-228600" algn="just">
              <a:lnSpc>
                <a:spcPct val="17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6400" dirty="0" err="1"/>
              <a:t>Os</a:t>
            </a:r>
            <a:r>
              <a:rPr lang="en-US" sz="6400" dirty="0"/>
              <a:t> </a:t>
            </a:r>
            <a:r>
              <a:rPr lang="en-US" sz="6400" dirty="0" err="1"/>
              <a:t>vírus</a:t>
            </a:r>
            <a:r>
              <a:rPr lang="en-US" sz="6400" dirty="0"/>
              <a:t> </a:t>
            </a:r>
            <a:r>
              <a:rPr lang="en-US" sz="6400" dirty="0" err="1"/>
              <a:t>foram</a:t>
            </a:r>
            <a:r>
              <a:rPr lang="en-US" sz="6400" dirty="0"/>
              <a:t> </a:t>
            </a:r>
            <a:r>
              <a:rPr lang="en-US" sz="6400" dirty="0" err="1"/>
              <a:t>originalmente</a:t>
            </a:r>
            <a:r>
              <a:rPr lang="en-US" sz="6400" dirty="0"/>
              <a:t> </a:t>
            </a:r>
            <a:r>
              <a:rPr lang="en-US" sz="6400" dirty="0" err="1"/>
              <a:t>diferenciados</a:t>
            </a:r>
            <a:r>
              <a:rPr lang="en-US" sz="6400" dirty="0"/>
              <a:t> de outros </a:t>
            </a:r>
            <a:r>
              <a:rPr lang="en-US" sz="6400" dirty="0" err="1"/>
              <a:t>agentes</a:t>
            </a:r>
            <a:r>
              <a:rPr lang="en-US" sz="6400" dirty="0"/>
              <a:t> </a:t>
            </a:r>
            <a:r>
              <a:rPr lang="en-US" sz="6400" dirty="0" err="1"/>
              <a:t>infecciosos</a:t>
            </a:r>
            <a:r>
              <a:rPr lang="en-US" sz="6400" dirty="0"/>
              <a:t> </a:t>
            </a:r>
            <a:r>
              <a:rPr lang="en-US" sz="6400" dirty="0" err="1"/>
              <a:t>por</a:t>
            </a:r>
            <a:r>
              <a:rPr lang="en-US" sz="6400" dirty="0"/>
              <a:t> </a:t>
            </a:r>
            <a:r>
              <a:rPr lang="en-US" sz="6400" dirty="0" err="1"/>
              <a:t>serem</a:t>
            </a:r>
            <a:r>
              <a:rPr lang="en-US" sz="6400" dirty="0"/>
              <a:t> </a:t>
            </a:r>
            <a:r>
              <a:rPr lang="en-US" sz="6400" dirty="0" err="1"/>
              <a:t>especialmente</a:t>
            </a:r>
            <a:r>
              <a:rPr lang="en-US" sz="6400" dirty="0"/>
              <a:t> </a:t>
            </a:r>
            <a:r>
              <a:rPr lang="en-US" sz="6400" dirty="0" err="1"/>
              <a:t>muito</a:t>
            </a:r>
            <a:r>
              <a:rPr lang="en-US" sz="6400" dirty="0"/>
              <a:t> </a:t>
            </a:r>
            <a:r>
              <a:rPr lang="en-US" sz="6400" dirty="0" err="1"/>
              <a:t>pequenos</a:t>
            </a:r>
            <a:r>
              <a:rPr lang="en-US" sz="6400" dirty="0"/>
              <a:t> (</a:t>
            </a:r>
            <a:r>
              <a:rPr lang="en-US" sz="6400" dirty="0" err="1"/>
              <a:t>filtráveis</a:t>
            </a:r>
            <a:r>
              <a:rPr lang="en-US" sz="6400" dirty="0"/>
              <a:t>) e </a:t>
            </a:r>
            <a:r>
              <a:rPr lang="en-US" sz="6400" dirty="0" err="1"/>
              <a:t>por</a:t>
            </a:r>
            <a:r>
              <a:rPr lang="en-US" sz="6400" dirty="0"/>
              <a:t> </a:t>
            </a:r>
            <a:r>
              <a:rPr lang="en-US" sz="6400" dirty="0" err="1"/>
              <a:t>serem</a:t>
            </a:r>
            <a:r>
              <a:rPr lang="en-US" sz="6400" dirty="0"/>
              <a:t> </a:t>
            </a:r>
            <a:r>
              <a:rPr lang="en-US" sz="6400" dirty="0" err="1"/>
              <a:t>parasitos</a:t>
            </a:r>
            <a:r>
              <a:rPr lang="en-US" sz="6400" dirty="0"/>
              <a:t> </a:t>
            </a:r>
            <a:r>
              <a:rPr lang="en-US" sz="6400" dirty="0" err="1"/>
              <a:t>intracelulares</a:t>
            </a:r>
            <a:r>
              <a:rPr lang="en-US" sz="6400" dirty="0"/>
              <a:t> </a:t>
            </a:r>
            <a:r>
              <a:rPr lang="en-US" sz="6400" dirty="0" err="1"/>
              <a:t>obrigatórios</a:t>
            </a:r>
            <a:r>
              <a:rPr lang="en-US" sz="6400" dirty="0"/>
              <a:t> – </a:t>
            </a:r>
            <a:r>
              <a:rPr lang="en-US" sz="6400" dirty="0" err="1"/>
              <a:t>isto</a:t>
            </a:r>
            <a:r>
              <a:rPr lang="en-US" sz="6400" dirty="0"/>
              <a:t> é, </a:t>
            </a:r>
            <a:r>
              <a:rPr lang="en-US" sz="6400" dirty="0" err="1"/>
              <a:t>eles</a:t>
            </a:r>
            <a:r>
              <a:rPr lang="en-US" sz="6400" dirty="0"/>
              <a:t> </a:t>
            </a:r>
            <a:r>
              <a:rPr lang="en-US" sz="6400" dirty="0" err="1"/>
              <a:t>necessariamente</a:t>
            </a:r>
            <a:r>
              <a:rPr lang="en-US" sz="6400" dirty="0"/>
              <a:t> </a:t>
            </a:r>
            <a:r>
              <a:rPr lang="en-US" sz="6400" dirty="0" err="1"/>
              <a:t>precisam</a:t>
            </a:r>
            <a:r>
              <a:rPr lang="en-US" sz="6400" dirty="0"/>
              <a:t> de </a:t>
            </a:r>
            <a:r>
              <a:rPr lang="en-US" sz="6400" dirty="0" err="1"/>
              <a:t>células</a:t>
            </a:r>
            <a:r>
              <a:rPr lang="en-US" sz="6400" dirty="0"/>
              <a:t> </a:t>
            </a:r>
            <a:r>
              <a:rPr lang="en-US" sz="6400" dirty="0" err="1"/>
              <a:t>hospedeiras</a:t>
            </a:r>
            <a:r>
              <a:rPr lang="en-US" sz="6400" dirty="0"/>
              <a:t> </a:t>
            </a:r>
            <a:r>
              <a:rPr lang="en-US" sz="6400" dirty="0" err="1"/>
              <a:t>vivas</a:t>
            </a:r>
            <a:r>
              <a:rPr lang="en-US" sz="6400" dirty="0"/>
              <a:t> para a </a:t>
            </a:r>
            <a:r>
              <a:rPr lang="en-US" sz="6400" dirty="0" err="1"/>
              <a:t>sua</a:t>
            </a:r>
            <a:r>
              <a:rPr lang="en-US" sz="6400" dirty="0"/>
              <a:t> </a:t>
            </a:r>
            <a:r>
              <a:rPr lang="en-US" sz="6400" dirty="0" err="1"/>
              <a:t>multiplicação</a:t>
            </a:r>
            <a:r>
              <a:rPr lang="en-US" sz="6400" dirty="0"/>
              <a:t>. </a:t>
            </a:r>
          </a:p>
          <a:p>
            <a:pPr marL="285750" indent="-228600" algn="just">
              <a:lnSpc>
                <a:spcPct val="17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6400" dirty="0"/>
          </a:p>
          <a:p>
            <a:pPr marL="285750" indent="-228600" algn="just">
              <a:lnSpc>
                <a:spcPct val="17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6400" dirty="0" err="1"/>
              <a:t>Entretanto</a:t>
            </a:r>
            <a:r>
              <a:rPr lang="en-US" sz="6400" dirty="0"/>
              <a:t>, </a:t>
            </a:r>
            <a:r>
              <a:rPr lang="en-US" sz="6400" dirty="0" err="1"/>
              <a:t>essas</a:t>
            </a:r>
            <a:r>
              <a:rPr lang="en-US" sz="6400" dirty="0"/>
              <a:t> duas </a:t>
            </a:r>
            <a:r>
              <a:rPr lang="en-US" sz="6400" dirty="0" err="1"/>
              <a:t>propriedades</a:t>
            </a:r>
            <a:r>
              <a:rPr lang="en-US" sz="6400" dirty="0"/>
              <a:t> </a:t>
            </a:r>
            <a:r>
              <a:rPr lang="en-US" sz="6400" dirty="0" err="1"/>
              <a:t>são</a:t>
            </a:r>
            <a:r>
              <a:rPr lang="en-US" sz="6400" dirty="0"/>
              <a:t> </a:t>
            </a:r>
            <a:r>
              <a:rPr lang="en-US" sz="6400" dirty="0" err="1"/>
              <a:t>compartilhadas</a:t>
            </a:r>
            <a:r>
              <a:rPr lang="en-US" sz="6400" dirty="0"/>
              <a:t> </a:t>
            </a:r>
            <a:r>
              <a:rPr lang="en-US" sz="6400" dirty="0" err="1"/>
              <a:t>por</a:t>
            </a:r>
            <a:r>
              <a:rPr lang="en-US" sz="6400" dirty="0"/>
              <a:t> </a:t>
            </a:r>
            <a:r>
              <a:rPr lang="en-US" sz="6400" dirty="0" err="1"/>
              <a:t>determinadas</a:t>
            </a:r>
            <a:r>
              <a:rPr lang="en-US" sz="6400" dirty="0"/>
              <a:t> </a:t>
            </a:r>
            <a:r>
              <a:rPr lang="en-US" sz="6400" dirty="0" err="1"/>
              <a:t>bactérias</a:t>
            </a:r>
            <a:r>
              <a:rPr lang="en-US" sz="6400" dirty="0"/>
              <a:t> </a:t>
            </a:r>
            <a:r>
              <a:rPr lang="en-US" sz="6400" dirty="0" err="1"/>
              <a:t>pequenas</a:t>
            </a:r>
            <a:r>
              <a:rPr lang="en-US" sz="6400" dirty="0"/>
              <a:t>, </a:t>
            </a:r>
            <a:r>
              <a:rPr lang="en-US" sz="6400" dirty="0" err="1"/>
              <a:t>como</a:t>
            </a:r>
            <a:r>
              <a:rPr lang="en-US" sz="6400" dirty="0"/>
              <a:t> </a:t>
            </a:r>
            <a:r>
              <a:rPr lang="en-US" sz="6400" dirty="0" err="1"/>
              <a:t>algumas</a:t>
            </a:r>
            <a:r>
              <a:rPr lang="en-US" sz="6400" dirty="0"/>
              <a:t> </a:t>
            </a:r>
            <a:r>
              <a:rPr lang="en-US" sz="6400" dirty="0" err="1"/>
              <a:t>riquétsias</a:t>
            </a:r>
            <a:r>
              <a:rPr lang="en-US" sz="6400" dirty="0"/>
              <a:t>.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5222F96-971A-4F90-B841-6BAB416C7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677179" y="6053360"/>
            <a:ext cx="740664" cy="154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B35D2838-CB01-5A75-4DA2-B3B0C717F432}"/>
              </a:ext>
            </a:extLst>
          </p:cNvPr>
          <p:cNvSpPr txBox="1"/>
          <p:nvPr/>
        </p:nvSpPr>
        <p:spPr>
          <a:xfrm>
            <a:off x="7359975" y="2061833"/>
            <a:ext cx="40410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i="1" dirty="0">
                <a:solidFill>
                  <a:srgbClr val="0070C0"/>
                </a:solidFill>
              </a:rPr>
              <a:t>Como, </a:t>
            </a:r>
            <a:r>
              <a:rPr lang="en-US" sz="1800" b="1" i="1" dirty="0" err="1">
                <a:solidFill>
                  <a:srgbClr val="0070C0"/>
                </a:solidFill>
              </a:rPr>
              <a:t>então</a:t>
            </a:r>
            <a:r>
              <a:rPr lang="en-US" sz="1800" b="1" i="1" dirty="0">
                <a:solidFill>
                  <a:srgbClr val="0070C0"/>
                </a:solidFill>
              </a:rPr>
              <a:t>, </a:t>
            </a:r>
            <a:r>
              <a:rPr lang="en-US" sz="1800" b="1" i="1" dirty="0" err="1">
                <a:solidFill>
                  <a:srgbClr val="0070C0"/>
                </a:solidFill>
              </a:rPr>
              <a:t>definimos</a:t>
            </a:r>
            <a:r>
              <a:rPr lang="en-US" sz="1800" b="1" i="1" dirty="0">
                <a:solidFill>
                  <a:srgbClr val="0070C0"/>
                </a:solidFill>
              </a:rPr>
              <a:t> um </a:t>
            </a:r>
            <a:r>
              <a:rPr lang="en-US" sz="1800" b="1" i="1" dirty="0" err="1">
                <a:solidFill>
                  <a:srgbClr val="0070C0"/>
                </a:solidFill>
              </a:rPr>
              <a:t>vírus</a:t>
            </a:r>
            <a:r>
              <a:rPr lang="en-US" sz="1800" b="1" i="1" dirty="0">
                <a:solidFill>
                  <a:srgbClr val="0070C0"/>
                </a:solidFill>
              </a:rPr>
              <a:t>? </a:t>
            </a:r>
          </a:p>
          <a:p>
            <a:endParaRPr lang="pt-BR" dirty="0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91905DA8-5EEF-B7C5-D0B1-2AE185CEA546}"/>
              </a:ext>
            </a:extLst>
          </p:cNvPr>
          <p:cNvSpPr/>
          <p:nvPr/>
        </p:nvSpPr>
        <p:spPr>
          <a:xfrm>
            <a:off x="0" y="0"/>
            <a:ext cx="12192000" cy="36635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380198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5D9C4343-6F58-769A-4F43-B93B97990B19}"/>
              </a:ext>
            </a:extLst>
          </p:cNvPr>
          <p:cNvSpPr txBox="1"/>
          <p:nvPr/>
        </p:nvSpPr>
        <p:spPr>
          <a:xfrm>
            <a:off x="209224" y="749815"/>
            <a:ext cx="6657523" cy="52801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000" dirty="0"/>
              <a:t>Sabe-se agora que as características que realmente distinguem os vírus estão relacionadas à sua organização estrutural  simples e aos mecanismos de multiplicação. Dessa forma, os vírus são entidades que:</a:t>
            </a:r>
          </a:p>
          <a:p>
            <a:endParaRPr lang="pt-BR" sz="2000" dirty="0"/>
          </a:p>
          <a:p>
            <a:pPr algn="just">
              <a:lnSpc>
                <a:spcPct val="150000"/>
              </a:lnSpc>
            </a:pPr>
            <a:r>
              <a:rPr lang="pt-BR" sz="2000" dirty="0"/>
              <a:t>• Contêm um único tipo de ácido nucleico, </a:t>
            </a:r>
            <a:r>
              <a:rPr lang="pt-BR" sz="2000" dirty="0">
                <a:highlight>
                  <a:srgbClr val="FFFF00"/>
                </a:highlight>
              </a:rPr>
              <a:t>DNA ou RNA</a:t>
            </a:r>
            <a:r>
              <a:rPr lang="pt-BR" sz="2000" dirty="0"/>
              <a:t>.</a:t>
            </a:r>
          </a:p>
          <a:p>
            <a:pPr algn="just">
              <a:lnSpc>
                <a:spcPct val="150000"/>
              </a:lnSpc>
            </a:pPr>
            <a:r>
              <a:rPr lang="pt-BR" sz="2000" dirty="0"/>
              <a:t>• Contêm um revestimento </a:t>
            </a:r>
            <a:r>
              <a:rPr lang="pt-BR" sz="2000" dirty="0">
                <a:highlight>
                  <a:srgbClr val="FFFF00"/>
                </a:highlight>
              </a:rPr>
              <a:t>proteico</a:t>
            </a:r>
            <a:r>
              <a:rPr lang="pt-BR" sz="2000" dirty="0"/>
              <a:t> (às vezes recoberto por um envelope de </a:t>
            </a:r>
            <a:r>
              <a:rPr lang="pt-BR" sz="2000" dirty="0">
                <a:highlight>
                  <a:srgbClr val="FFFF00"/>
                </a:highlight>
              </a:rPr>
              <a:t>lipídeos</a:t>
            </a:r>
            <a:r>
              <a:rPr lang="pt-BR" sz="2000" dirty="0"/>
              <a:t>, proteínas e carboidratos) que envolve o ácido nucleico.</a:t>
            </a:r>
          </a:p>
          <a:p>
            <a:pPr algn="just">
              <a:lnSpc>
                <a:spcPct val="150000"/>
              </a:lnSpc>
            </a:pPr>
            <a:r>
              <a:rPr lang="pt-BR" sz="2000" dirty="0"/>
              <a:t>• Multiplicam-se no interior de células vivas utilizando a </a:t>
            </a:r>
          </a:p>
          <a:p>
            <a:pPr algn="just">
              <a:lnSpc>
                <a:spcPct val="150000"/>
              </a:lnSpc>
            </a:pPr>
            <a:r>
              <a:rPr lang="pt-BR" sz="2000" dirty="0">
                <a:highlight>
                  <a:srgbClr val="FFFF00"/>
                </a:highlight>
              </a:rPr>
              <a:t>maquinaria sintética da célula</a:t>
            </a:r>
            <a:r>
              <a:rPr lang="pt-BR" sz="2000" dirty="0"/>
              <a:t>.</a:t>
            </a:r>
          </a:p>
          <a:p>
            <a:pPr algn="just">
              <a:lnSpc>
                <a:spcPct val="150000"/>
              </a:lnSpc>
            </a:pPr>
            <a:r>
              <a:rPr lang="pt-BR" sz="2000" dirty="0"/>
              <a:t>• Induzem a síntese de estruturas especializadas que podem  </a:t>
            </a:r>
            <a:r>
              <a:rPr lang="pt-BR" sz="2000" dirty="0">
                <a:highlight>
                  <a:srgbClr val="FFFF00"/>
                </a:highlight>
              </a:rPr>
              <a:t>transferir o ácido nucleico viral </a:t>
            </a:r>
            <a:r>
              <a:rPr lang="pt-BR" sz="2000" dirty="0"/>
              <a:t>para outras células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534B8C5-69F7-8FF6-ED00-E05A6A61E4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614" t="9073" r="5755" b="9678"/>
          <a:stretch/>
        </p:blipFill>
        <p:spPr>
          <a:xfrm>
            <a:off x="6831376" y="1002890"/>
            <a:ext cx="5011579" cy="5235678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8D6EE2A1-3D83-92C5-AD2B-A0870922FE7B}"/>
              </a:ext>
            </a:extLst>
          </p:cNvPr>
          <p:cNvSpPr/>
          <p:nvPr/>
        </p:nvSpPr>
        <p:spPr>
          <a:xfrm>
            <a:off x="0" y="0"/>
            <a:ext cx="12192000" cy="36635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862401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luxograma: Atraso 8">
            <a:extLst>
              <a:ext uri="{FF2B5EF4-FFF2-40B4-BE49-F238E27FC236}">
                <a16:creationId xmlns:a16="http://schemas.microsoft.com/office/drawing/2014/main" id="{9E9BB2C8-1954-D2A6-7D2E-9D1517EA37CD}"/>
              </a:ext>
            </a:extLst>
          </p:cNvPr>
          <p:cNvSpPr/>
          <p:nvPr/>
        </p:nvSpPr>
        <p:spPr>
          <a:xfrm>
            <a:off x="-1" y="2652122"/>
            <a:ext cx="3864077" cy="3404742"/>
          </a:xfrm>
          <a:prstGeom prst="flowChartDelay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475BA5F1-B3F9-ABB2-FA34-33BF427A4914}"/>
              </a:ext>
            </a:extLst>
          </p:cNvPr>
          <p:cNvSpPr/>
          <p:nvPr/>
        </p:nvSpPr>
        <p:spPr>
          <a:xfrm>
            <a:off x="0" y="0"/>
            <a:ext cx="12192000" cy="36635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8F85E427-BC64-7346-7E0F-0681C228C164}"/>
              </a:ext>
            </a:extLst>
          </p:cNvPr>
          <p:cNvSpPr txBox="1"/>
          <p:nvPr/>
        </p:nvSpPr>
        <p:spPr>
          <a:xfrm>
            <a:off x="0" y="678115"/>
            <a:ext cx="61058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>
                <a:solidFill>
                  <a:srgbClr val="0070C0"/>
                </a:solidFill>
              </a:rPr>
              <a:t>ESTRUTURA VIRAL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D499FBA1-7E07-3A7A-6C55-86355618571F}"/>
              </a:ext>
            </a:extLst>
          </p:cNvPr>
          <p:cNvSpPr txBox="1"/>
          <p:nvPr/>
        </p:nvSpPr>
        <p:spPr>
          <a:xfrm>
            <a:off x="-1" y="1047447"/>
            <a:ext cx="12191999" cy="923330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pt-BR" dirty="0"/>
              <a:t>Um vírion é uma partícula viral infecciosa completa, totalmente desenvolvida, composta por um ácido nucleico e envolta por um  revestimento proteico que a protege do meio ambiente. Os vírus  são classificados de acordo com o ácido nucleico que possuem e  por diferenças nas estruturas de seus envoltórios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FEB754CA-A27C-5BD2-9BD2-9B311F3D3AE2}"/>
              </a:ext>
            </a:extLst>
          </p:cNvPr>
          <p:cNvSpPr txBox="1"/>
          <p:nvPr/>
        </p:nvSpPr>
        <p:spPr>
          <a:xfrm>
            <a:off x="-1" y="3061831"/>
            <a:ext cx="3373694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 Assim, existem vírus que apresentam o familiar DNA de dupla-fita, DNA de fita simples, RNA de dupla-fita  e RNA de fita simples. Dependendo do vírus, o ácido nucleico  pode ser linear ou circular. Em alguns vírus (como o vírus da  gripe), o ácido nucleico é segmentado.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954A3EB0-6497-EAB3-5D13-D7DEF6E895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456" r="20608"/>
          <a:stretch/>
        </p:blipFill>
        <p:spPr>
          <a:xfrm>
            <a:off x="4188541" y="2258992"/>
            <a:ext cx="4247537" cy="4191000"/>
          </a:xfrm>
          <a:prstGeom prst="rect">
            <a:avLst/>
          </a:prstGeom>
        </p:spPr>
      </p:pic>
      <p:cxnSp>
        <p:nvCxnSpPr>
          <p:cNvPr id="12" name="Conector de Seta Reta 11">
            <a:extLst>
              <a:ext uri="{FF2B5EF4-FFF2-40B4-BE49-F238E27FC236}">
                <a16:creationId xmlns:a16="http://schemas.microsoft.com/office/drawing/2014/main" id="{F1118461-B7C5-0587-210E-1F642AEDC71E}"/>
              </a:ext>
            </a:extLst>
          </p:cNvPr>
          <p:cNvCxnSpPr>
            <a:cxnSpLocks/>
          </p:cNvCxnSpPr>
          <p:nvPr/>
        </p:nvCxnSpPr>
        <p:spPr>
          <a:xfrm>
            <a:off x="3849328" y="4354493"/>
            <a:ext cx="530943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307B837E-8446-B0A2-3BDC-2977FE010763}"/>
              </a:ext>
            </a:extLst>
          </p:cNvPr>
          <p:cNvSpPr txBox="1"/>
          <p:nvPr/>
        </p:nvSpPr>
        <p:spPr>
          <a:xfrm>
            <a:off x="8760543" y="2610683"/>
            <a:ext cx="3170904" cy="424731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pt-BR" dirty="0"/>
              <a:t>A porcentagem de ácido nucleico viral em relação à porcentagem de proteína é de cerca de 1% no caso do vírus influenza e de cerca de 50% para certos bacteriófagos. A quantidade total de  ácido nucleico varia de poucos milhares de nucleotídeos até 250 mil nucleotídeos.</a:t>
            </a:r>
          </a:p>
          <a:p>
            <a:pPr algn="just"/>
            <a:endParaRPr lang="pt-BR" dirty="0"/>
          </a:p>
          <a:p>
            <a:pPr algn="ctr"/>
            <a:r>
              <a:rPr lang="pt-BR" dirty="0"/>
              <a:t>(O cromossomo </a:t>
            </a:r>
          </a:p>
          <a:p>
            <a:pPr algn="ctr"/>
            <a:r>
              <a:rPr lang="pt-BR" dirty="0"/>
              <a:t>de </a:t>
            </a:r>
            <a:r>
              <a:rPr lang="pt-BR" i="1" dirty="0"/>
              <a:t>E. coli </a:t>
            </a:r>
            <a:r>
              <a:rPr lang="pt-BR" dirty="0"/>
              <a:t>tem, aproximadamente, 4 milhões de pares de bases.)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7E72B68A-50A3-EC2C-F6FC-E2E91B32B5A4}"/>
              </a:ext>
            </a:extLst>
          </p:cNvPr>
          <p:cNvSpPr txBox="1"/>
          <p:nvPr/>
        </p:nvSpPr>
        <p:spPr>
          <a:xfrm>
            <a:off x="0" y="2126783"/>
            <a:ext cx="61427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highlight>
                  <a:srgbClr val="FFFF00"/>
                </a:highlight>
              </a:rPr>
              <a:t>ÁCIDO NUCLEICO</a:t>
            </a:r>
          </a:p>
        </p:txBody>
      </p:sp>
    </p:spTree>
    <p:extLst>
      <p:ext uri="{BB962C8B-B14F-4D97-AF65-F5344CB8AC3E}">
        <p14:creationId xmlns:p14="http://schemas.microsoft.com/office/powerpoint/2010/main" val="85556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DBD58B39-C1D5-F56A-133B-0666B28062C5}"/>
              </a:ext>
            </a:extLst>
          </p:cNvPr>
          <p:cNvSpPr/>
          <p:nvPr/>
        </p:nvSpPr>
        <p:spPr>
          <a:xfrm>
            <a:off x="0" y="0"/>
            <a:ext cx="12192000" cy="36635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023DB70D-FB88-9134-3A0B-F31FE54EF888}"/>
              </a:ext>
            </a:extLst>
          </p:cNvPr>
          <p:cNvSpPr txBox="1"/>
          <p:nvPr/>
        </p:nvSpPr>
        <p:spPr>
          <a:xfrm>
            <a:off x="-9832" y="633870"/>
            <a:ext cx="61058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highlight>
                  <a:srgbClr val="FFFF00"/>
                </a:highlight>
              </a:rPr>
              <a:t>CAPSÍDEO E ENVELOPE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1B9E40BC-1998-2800-BE72-9263EE4EE4B4}"/>
              </a:ext>
            </a:extLst>
          </p:cNvPr>
          <p:cNvSpPr txBox="1"/>
          <p:nvPr/>
        </p:nvSpPr>
        <p:spPr>
          <a:xfrm>
            <a:off x="117987" y="1166842"/>
            <a:ext cx="5235678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pt-BR" dirty="0"/>
              <a:t>O ácido nucleico de um vírus é protegido por um </a:t>
            </a:r>
            <a:r>
              <a:rPr lang="pt-BR" dirty="0">
                <a:highlight>
                  <a:srgbClr val="00FF00"/>
                </a:highlight>
              </a:rPr>
              <a:t>revestimento proteico</a:t>
            </a:r>
            <a:r>
              <a:rPr lang="pt-BR" dirty="0"/>
              <a:t>, chamado de capsídeo. 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endParaRPr lang="pt-BR" dirty="0"/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pt-BR" dirty="0"/>
              <a:t>A estrutura do capsídeo é determinada basicamente pelo ácido nucleico do vírus e constitui a maior parte da massa viral, sobretudo dos vírus menores. 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endParaRPr lang="pt-BR" dirty="0"/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pt-BR" dirty="0"/>
              <a:t>Cada capsídeo é composto de subunidades proteicas, denominadas </a:t>
            </a:r>
            <a:r>
              <a:rPr lang="pt-BR" dirty="0">
                <a:highlight>
                  <a:srgbClr val="00FF00"/>
                </a:highlight>
              </a:rPr>
              <a:t>capsômeros</a:t>
            </a:r>
            <a:r>
              <a:rPr lang="pt-BR" dirty="0"/>
              <a:t>. 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endParaRPr lang="pt-BR" dirty="0"/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pt-BR" dirty="0"/>
              <a:t>Em alguns vírus, as proteínas que compõem os  capsômeros são de um único tipo; em outros, vários tipos de proteínas podem estar presentes. 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endParaRPr lang="pt-BR" dirty="0"/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pt-BR" dirty="0"/>
              <a:t>Os capsômeros, em geral, são visíveis  nas </a:t>
            </a:r>
            <a:r>
              <a:rPr lang="pt-BR" dirty="0">
                <a:highlight>
                  <a:srgbClr val="00FF00"/>
                </a:highlight>
              </a:rPr>
              <a:t>micrografias eletrônicas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43C082F1-5DA5-36ED-DB14-CD4762059F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18" t="16998" r="40968" b="15251"/>
          <a:stretch/>
        </p:blipFill>
        <p:spPr>
          <a:xfrm>
            <a:off x="5338916" y="690002"/>
            <a:ext cx="6622026" cy="4644023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3D934027-ACB2-9209-1010-A838C66BB7B6}"/>
              </a:ext>
            </a:extLst>
          </p:cNvPr>
          <p:cNvSpPr txBox="1"/>
          <p:nvPr/>
        </p:nvSpPr>
        <p:spPr>
          <a:xfrm>
            <a:off x="5884606" y="5629389"/>
            <a:ext cx="607633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1600" b="1" dirty="0"/>
              <a:t>Figura.</a:t>
            </a:r>
            <a:r>
              <a:rPr lang="pt-BR" sz="1600" dirty="0"/>
              <a:t> Morfologia de um vírus poliédrico não envelopado. </a:t>
            </a:r>
          </a:p>
          <a:p>
            <a:pPr algn="just"/>
            <a:r>
              <a:rPr lang="pt-BR" sz="1600" dirty="0"/>
              <a:t>(a) Diagrama de um vírus poliédrico (</a:t>
            </a:r>
            <a:r>
              <a:rPr lang="pt-BR" sz="1600" dirty="0" err="1"/>
              <a:t>icosaédrico</a:t>
            </a:r>
            <a:r>
              <a:rPr lang="pt-BR" sz="1600" dirty="0"/>
              <a:t>). </a:t>
            </a:r>
          </a:p>
          <a:p>
            <a:pPr algn="just"/>
            <a:r>
              <a:rPr lang="pt-BR" sz="1600" dirty="0"/>
              <a:t>(b) Micrografia  do adenovírus </a:t>
            </a:r>
            <a:r>
              <a:rPr lang="pt-BR" sz="1600" dirty="0" err="1"/>
              <a:t>Mastadenovirus</a:t>
            </a:r>
            <a:r>
              <a:rPr lang="pt-BR" sz="1600" dirty="0"/>
              <a:t>. São visíveis os capsômeros individuais  do capsídeo.</a:t>
            </a:r>
          </a:p>
        </p:txBody>
      </p:sp>
    </p:spTree>
    <p:extLst>
      <p:ext uri="{BB962C8B-B14F-4D97-AF65-F5344CB8AC3E}">
        <p14:creationId xmlns:p14="http://schemas.microsoft.com/office/powerpoint/2010/main" val="2482231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367DB4B5-0094-51CC-4B32-3B1A4F45582D}"/>
              </a:ext>
            </a:extLst>
          </p:cNvPr>
          <p:cNvSpPr/>
          <p:nvPr/>
        </p:nvSpPr>
        <p:spPr>
          <a:xfrm>
            <a:off x="0" y="0"/>
            <a:ext cx="12192000" cy="36635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F0E39230-284F-5965-9AEF-86A2905E8F46}"/>
              </a:ext>
            </a:extLst>
          </p:cNvPr>
          <p:cNvSpPr txBox="1"/>
          <p:nvPr/>
        </p:nvSpPr>
        <p:spPr>
          <a:xfrm>
            <a:off x="505328" y="1536186"/>
            <a:ext cx="5354698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pt-BR" sz="2000" dirty="0"/>
              <a:t>Em alguns vírus, o capsídeo é envolto por um envelope, que geralmente consiste em uma combinação de lipídeos, proteínas e carboidratos. 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endParaRPr lang="pt-BR" sz="2000" dirty="0"/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pt-BR" sz="2000" dirty="0"/>
              <a:t>Alguns vírus animais são liberados da célula hospedeira por um processo de extrusão, no qual a partícula é envolta por uma camada de membrana plasmática celular que passa a constituir o envelope viral. 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endParaRPr lang="pt-BR" sz="2000" dirty="0"/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pt-BR" sz="2000" dirty="0"/>
              <a:t>Em muitos casos, o envelope contém proteínas codificadas pelo genoma viral juntamente com materiais derivados de componentes normais da célula hospedeira.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2F6134E5-B0C9-46C8-A639-7BC8551DAFD6}"/>
              </a:ext>
            </a:extLst>
          </p:cNvPr>
          <p:cNvSpPr txBox="1"/>
          <p:nvPr/>
        </p:nvSpPr>
        <p:spPr>
          <a:xfrm>
            <a:off x="-9832" y="633870"/>
            <a:ext cx="61058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highlight>
                  <a:srgbClr val="FFFF00"/>
                </a:highlight>
              </a:rPr>
              <a:t>CAPSÍDEO E ENVELOPE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6F12CC4E-2AB6-AAC3-21BD-F0F8DC6E41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918" t="27804" r="15202" b="15897"/>
          <a:stretch/>
        </p:blipFill>
        <p:spPr>
          <a:xfrm>
            <a:off x="6442197" y="1237979"/>
            <a:ext cx="5244475" cy="4759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2134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2990C289-333B-CE57-95A5-6CCC1849ED56}"/>
              </a:ext>
            </a:extLst>
          </p:cNvPr>
          <p:cNvSpPr/>
          <p:nvPr/>
        </p:nvSpPr>
        <p:spPr>
          <a:xfrm>
            <a:off x="0" y="0"/>
            <a:ext cx="12192000" cy="36635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1E79F4EA-EFC1-ECCA-7563-EFAC6CA518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245" r="17561"/>
          <a:stretch/>
        </p:blipFill>
        <p:spPr>
          <a:xfrm>
            <a:off x="6848168" y="1136330"/>
            <a:ext cx="4817806" cy="4852219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79DCFA70-ADAF-CDF0-FF2E-BE9DBC5871B8}"/>
              </a:ext>
            </a:extLst>
          </p:cNvPr>
          <p:cNvSpPr txBox="1"/>
          <p:nvPr/>
        </p:nvSpPr>
        <p:spPr>
          <a:xfrm>
            <a:off x="176981" y="1136330"/>
            <a:ext cx="6105832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pt-BR" dirty="0"/>
              <a:t>Dependendo do vírus, os envelopes podem ou não apresentar </a:t>
            </a:r>
            <a:r>
              <a:rPr lang="pt-BR" dirty="0">
                <a:highlight>
                  <a:srgbClr val="00FFFF"/>
                </a:highlight>
              </a:rPr>
              <a:t>espículas</a:t>
            </a:r>
            <a:r>
              <a:rPr lang="pt-BR" dirty="0"/>
              <a:t>, constituídas por complexos carboidrato-proteína que </a:t>
            </a:r>
            <a:r>
              <a:rPr lang="pt-BR" dirty="0">
                <a:highlight>
                  <a:srgbClr val="00FFFF"/>
                </a:highlight>
              </a:rPr>
              <a:t>se projetam da superfície </a:t>
            </a:r>
            <a:r>
              <a:rPr lang="pt-BR" dirty="0"/>
              <a:t>do envelope. 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endParaRPr lang="pt-BR" dirty="0"/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pt-BR" dirty="0"/>
              <a:t>Alguns vírus se ligam à superfície da célula hospedeira através das espículas, que são características tão marcantes de alguns vírus que podem ser utilizadas para a </a:t>
            </a:r>
            <a:r>
              <a:rPr lang="pt-BR" dirty="0">
                <a:highlight>
                  <a:srgbClr val="00FFFF"/>
                </a:highlight>
              </a:rPr>
              <a:t>identificação</a:t>
            </a:r>
            <a:r>
              <a:rPr lang="pt-BR" dirty="0"/>
              <a:t>. 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endParaRPr lang="pt-BR" dirty="0"/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pt-BR" dirty="0"/>
              <a:t>A capacidade de determinados vírus, como o influenza e o vírus da COVID, de </a:t>
            </a:r>
            <a:r>
              <a:rPr lang="pt-BR" dirty="0">
                <a:highlight>
                  <a:srgbClr val="00FFFF"/>
                </a:highlight>
              </a:rPr>
              <a:t>agregar</a:t>
            </a:r>
            <a:r>
              <a:rPr lang="pt-BR" dirty="0"/>
              <a:t> hemácias está associada à presença das espículas. 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endParaRPr lang="pt-BR" dirty="0"/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pt-BR" dirty="0"/>
              <a:t>Esses vírus se ligam as hemácias, formando pontes entre eles. 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endParaRPr lang="pt-BR" dirty="0"/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pt-BR" dirty="0"/>
              <a:t>A agregação resultante, chamada de </a:t>
            </a:r>
            <a:r>
              <a:rPr lang="pt-BR" i="1" dirty="0" err="1">
                <a:highlight>
                  <a:srgbClr val="00FFFF"/>
                </a:highlight>
              </a:rPr>
              <a:t>hemaglutinação</a:t>
            </a:r>
            <a:r>
              <a:rPr lang="pt-BR" dirty="0"/>
              <a:t>, é a base de diversos testes laboratoriais úteis.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9B73D76E-6B43-5E2E-AC7E-E46BCF9D8BC3}"/>
              </a:ext>
            </a:extLst>
          </p:cNvPr>
          <p:cNvSpPr txBox="1"/>
          <p:nvPr/>
        </p:nvSpPr>
        <p:spPr>
          <a:xfrm>
            <a:off x="176981" y="580803"/>
            <a:ext cx="610583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dirty="0">
                <a:highlight>
                  <a:srgbClr val="FFFF00"/>
                </a:highlight>
              </a:rPr>
              <a:t>ESPÍCULAS</a:t>
            </a:r>
          </a:p>
        </p:txBody>
      </p:sp>
    </p:spTree>
    <p:extLst>
      <p:ext uri="{BB962C8B-B14F-4D97-AF65-F5344CB8AC3E}">
        <p14:creationId xmlns:p14="http://schemas.microsoft.com/office/powerpoint/2010/main" val="38389924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64F5AC43-D229-FEBF-90D2-64A2B679F897}"/>
              </a:ext>
            </a:extLst>
          </p:cNvPr>
          <p:cNvSpPr/>
          <p:nvPr/>
        </p:nvSpPr>
        <p:spPr>
          <a:xfrm>
            <a:off x="0" y="0"/>
            <a:ext cx="12192000" cy="36635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CED48626-FBD9-AAD7-6C8B-902A6B8A9DA3}"/>
              </a:ext>
            </a:extLst>
          </p:cNvPr>
          <p:cNvSpPr txBox="1"/>
          <p:nvPr/>
        </p:nvSpPr>
        <p:spPr>
          <a:xfrm>
            <a:off x="0" y="427728"/>
            <a:ext cx="610583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dirty="0">
                <a:highlight>
                  <a:srgbClr val="FFFF00"/>
                </a:highlight>
              </a:rPr>
              <a:t>MORFOLOGIA GERAL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7C3CA503-5225-B6FA-2760-0257200C846C}"/>
              </a:ext>
            </a:extLst>
          </p:cNvPr>
          <p:cNvSpPr txBox="1"/>
          <p:nvPr/>
        </p:nvSpPr>
        <p:spPr>
          <a:xfrm>
            <a:off x="0" y="889393"/>
            <a:ext cx="11901948" cy="58477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1600" dirty="0"/>
              <a:t>Os vírus podem ser classificados em vários tipos morfológicos diferentes, com base na arquitetura do capsídeo. A estrutura do capsídeo tem sido elucidada por microscopia eletrônica e uma técnica conhecida como cristalografia de raios X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C1774192-E3F8-9F51-6EC2-AB3A8A92CFD5}"/>
              </a:ext>
            </a:extLst>
          </p:cNvPr>
          <p:cNvSpPr txBox="1"/>
          <p:nvPr/>
        </p:nvSpPr>
        <p:spPr>
          <a:xfrm>
            <a:off x="145026" y="1744061"/>
            <a:ext cx="2273709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b="1" dirty="0">
                <a:solidFill>
                  <a:srgbClr val="FF0000"/>
                </a:solidFill>
              </a:rPr>
              <a:t>Vírus helicoidais</a:t>
            </a:r>
          </a:p>
          <a:p>
            <a:endParaRPr lang="pt-BR" dirty="0"/>
          </a:p>
          <a:p>
            <a:pPr algn="just"/>
            <a:r>
              <a:rPr lang="pt-BR" dirty="0"/>
              <a:t>Os vírus helicoidais assemelham-se a longos bastonetes que podem ser rígidos ou flexíveis. O ácido nucleico viral é encontrado no interior de um capsídeo oco e cilíndrico que possui uma estrutura helicoidal. Os vírus que causam raiva e a febre hemorrágica Ebola são helicoidais.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2C81B942-FA84-5B28-D0EC-24973F4561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58" t="24934" r="51613" b="16543"/>
          <a:stretch/>
        </p:blipFill>
        <p:spPr>
          <a:xfrm>
            <a:off x="2418735" y="2277436"/>
            <a:ext cx="5014452" cy="4011561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6E33B0FC-CAD7-EF40-A1F6-E03800634601}"/>
              </a:ext>
            </a:extLst>
          </p:cNvPr>
          <p:cNvSpPr txBox="1"/>
          <p:nvPr/>
        </p:nvSpPr>
        <p:spPr>
          <a:xfrm>
            <a:off x="7576985" y="3683053"/>
            <a:ext cx="439256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b="1" dirty="0">
                <a:solidFill>
                  <a:srgbClr val="FF0000"/>
                </a:solidFill>
              </a:rPr>
              <a:t>Vírus poliédricos </a:t>
            </a:r>
          </a:p>
          <a:p>
            <a:endParaRPr lang="pt-BR" dirty="0"/>
          </a:p>
          <a:p>
            <a:pPr algn="just"/>
            <a:r>
              <a:rPr lang="pt-BR" dirty="0"/>
              <a:t>Muitos vírus animais, vegetais e bacterianos são poliédricos, isto é, têm muitas faces. O capsídeo da maioria dos vírus poliédricos tem a forma de um icosaedro. Os capsômeros de cada face formam um triângulo equilátero. O adenovírus é um exemplo de um vírus poliédrico com a forma de um icosaedro. O poliovírus também é </a:t>
            </a:r>
            <a:r>
              <a:rPr lang="pt-BR" dirty="0" err="1"/>
              <a:t>icosaédrico</a:t>
            </a:r>
            <a:endParaRPr lang="pt-BR" dirty="0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15DC11FB-1788-AAF5-C01F-CFFE0D1AAD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7236" y="1005582"/>
            <a:ext cx="3139320" cy="3139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6871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64F5AC43-D229-FEBF-90D2-64A2B679F897}"/>
              </a:ext>
            </a:extLst>
          </p:cNvPr>
          <p:cNvSpPr/>
          <p:nvPr/>
        </p:nvSpPr>
        <p:spPr>
          <a:xfrm>
            <a:off x="0" y="0"/>
            <a:ext cx="12192000" cy="36635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583B216B-CBC6-75A1-3E8C-D6E756089E7C}"/>
              </a:ext>
            </a:extLst>
          </p:cNvPr>
          <p:cNvSpPr txBox="1"/>
          <p:nvPr/>
        </p:nvSpPr>
        <p:spPr>
          <a:xfrm>
            <a:off x="0" y="427728"/>
            <a:ext cx="610583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dirty="0">
                <a:highlight>
                  <a:srgbClr val="FFFF00"/>
                </a:highlight>
              </a:rPr>
              <a:t>MORFOLOGIA GERAL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A68519F0-4E11-B83B-C74D-B1EACA73452A}"/>
              </a:ext>
            </a:extLst>
          </p:cNvPr>
          <p:cNvSpPr txBox="1"/>
          <p:nvPr/>
        </p:nvSpPr>
        <p:spPr>
          <a:xfrm>
            <a:off x="0" y="680538"/>
            <a:ext cx="1219199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b="1" dirty="0">
                <a:solidFill>
                  <a:srgbClr val="FF0000"/>
                </a:solidFill>
              </a:rPr>
              <a:t>Vírus envelopados</a:t>
            </a:r>
          </a:p>
          <a:p>
            <a:pPr algn="ctr"/>
            <a:endParaRPr lang="pt-BR" b="1" dirty="0">
              <a:solidFill>
                <a:srgbClr val="FF0000"/>
              </a:solidFill>
            </a:endParaRPr>
          </a:p>
          <a:p>
            <a:pPr algn="just"/>
            <a:r>
              <a:rPr lang="pt-BR" dirty="0"/>
              <a:t>Como mencionado anteriormente, o capsídeo de alguns vírus  é coberto por um envelope. Os vírus envelopados são relativamente esféricos. Quando os vírus helicoidais e os poliédricos  são envoltos por um envelope são denominados vírus helicoidais  envelopados ou vírus poliédricos envelopados. Um exemplo de vírus helicoidal envelopado é o vírus influenza.  Um exemplo de um vírus poliédrico (</a:t>
            </a:r>
            <a:r>
              <a:rPr lang="pt-BR" dirty="0" err="1"/>
              <a:t>icosaédrico</a:t>
            </a:r>
            <a:r>
              <a:rPr lang="pt-BR" dirty="0"/>
              <a:t>) envelopado é  o vírus do herpes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E7CBB75B-D974-9D21-5FDD-B34BFE66AB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406" y="2669458"/>
            <a:ext cx="3864077" cy="3864077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A147FBBD-01DA-1F28-8F48-E81DC1D91402}"/>
              </a:ext>
            </a:extLst>
          </p:cNvPr>
          <p:cNvSpPr txBox="1"/>
          <p:nvPr/>
        </p:nvSpPr>
        <p:spPr>
          <a:xfrm>
            <a:off x="3351570" y="6032090"/>
            <a:ext cx="1565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solidFill>
                  <a:schemeClr val="bg1"/>
                </a:solidFill>
              </a:rPr>
              <a:t>INFLUENZA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C4ED05F8-7E8B-9C97-74D0-BDF67B72CC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774" t="10322" r="43145" b="4731"/>
          <a:stretch/>
        </p:blipFill>
        <p:spPr>
          <a:xfrm>
            <a:off x="6905650" y="2537345"/>
            <a:ext cx="4049944" cy="3864077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8BC4471B-CEB5-2B23-DB0B-DC62CB7549C9}"/>
              </a:ext>
            </a:extLst>
          </p:cNvPr>
          <p:cNvSpPr txBox="1"/>
          <p:nvPr/>
        </p:nvSpPr>
        <p:spPr>
          <a:xfrm>
            <a:off x="6905650" y="5914921"/>
            <a:ext cx="1565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solidFill>
                  <a:schemeClr val="bg1"/>
                </a:solidFill>
              </a:rPr>
              <a:t>HERPES</a:t>
            </a:r>
          </a:p>
        </p:txBody>
      </p:sp>
    </p:spTree>
    <p:extLst>
      <p:ext uri="{BB962C8B-B14F-4D97-AF65-F5344CB8AC3E}">
        <p14:creationId xmlns:p14="http://schemas.microsoft.com/office/powerpoint/2010/main" val="357579823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249</TotalTime>
  <Words>1254</Words>
  <Application>Microsoft Office PowerPoint</Application>
  <PresentationFormat>Widescreen</PresentationFormat>
  <Paragraphs>105</Paragraphs>
  <Slides>14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14</vt:i4>
      </vt:variant>
    </vt:vector>
  </HeadingPairs>
  <TitlesOfParts>
    <vt:vector size="19" baseType="lpstr">
      <vt:lpstr>Aptos</vt:lpstr>
      <vt:lpstr>Aptos Display</vt:lpstr>
      <vt:lpstr>Arial</vt:lpstr>
      <vt:lpstr>Wingdings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Pedro Fontenelle</dc:creator>
  <cp:lastModifiedBy>Pedro Fontenelle</cp:lastModifiedBy>
  <cp:revision>2</cp:revision>
  <dcterms:created xsi:type="dcterms:W3CDTF">2024-08-15T13:27:12Z</dcterms:created>
  <dcterms:modified xsi:type="dcterms:W3CDTF">2024-08-20T19:20:54Z</dcterms:modified>
</cp:coreProperties>
</file>